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8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9" r:id="rId15"/>
    <p:sldId id="270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102BBF-B371-40E4-A304-78D12CD047B8}" type="datetimeFigureOut">
              <a:rPr lang="en-US" smtClean="0"/>
              <a:t>9/9/2016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5FA65-B631-4B39-B2F6-57128A5C67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5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8371B1-DF0F-41F0-AFA8-4D719E5B7D78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HMG – an Introduction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7533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ECC0FA-A8D5-48A4-8701-02746FAB5748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HMG –</a:t>
            </a:r>
            <a:r>
              <a:rPr lang="ta-IN" smtClean="0"/>
              <a:t>ஒரு அறிமுகம்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8866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08A9B-13D9-4235-A064-E6C47CF140E0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HMG –</a:t>
            </a:r>
            <a:r>
              <a:rPr lang="ta-IN" smtClean="0"/>
              <a:t>ஒரு அறிமுகம்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604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5DF522-266B-47BE-86C8-D4B665E3BF83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HMG –</a:t>
            </a:r>
            <a:r>
              <a:rPr lang="ta-IN" smtClean="0"/>
              <a:t>ஒரு அறிமுகம்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585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D12A76-8176-48DB-92B8-1AF32597DE23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HMG –</a:t>
            </a:r>
            <a:r>
              <a:rPr lang="en-US" dirty="0" err="1" smtClean="0"/>
              <a:t>ஒரு</a:t>
            </a:r>
            <a:r>
              <a:rPr lang="en-US" dirty="0" smtClean="0"/>
              <a:t> </a:t>
            </a:r>
            <a:r>
              <a:rPr lang="en-US" dirty="0" err="1" smtClean="0"/>
              <a:t>அறிமுகம்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827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87BE0F-C8C5-4D3C-B33A-8FC07984E806}" type="datetime1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HMG –</a:t>
            </a:r>
            <a:r>
              <a:rPr lang="ta-IN" smtClean="0"/>
              <a:t>ஒரு அறிமுகம்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3445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775917-21A7-4BB4-AB51-E928DDF25C89}" type="datetime1">
              <a:rPr lang="en-US" smtClean="0"/>
              <a:t>9/9/2016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HMG –</a:t>
            </a:r>
            <a:r>
              <a:rPr lang="ta-IN" smtClean="0"/>
              <a:t>ஒரு அறிமுகம்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26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34B8D4-1BC7-4B82-9E9B-8BA04790F730}" type="datetime1">
              <a:rPr lang="en-US" smtClean="0"/>
              <a:t>9/9/2016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HMG –</a:t>
            </a:r>
            <a:r>
              <a:rPr lang="ta-IN" smtClean="0"/>
              <a:t>ஒரு அறிமுகம்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3540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9844-5207-4BB5-AE75-2602D8418719}" type="datetime1">
              <a:rPr lang="en-US" smtClean="0"/>
              <a:t>9/9/2016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HMG –</a:t>
            </a:r>
            <a:r>
              <a:rPr lang="en-US" dirty="0" err="1" smtClean="0"/>
              <a:t>ஒரு</a:t>
            </a:r>
            <a:r>
              <a:rPr lang="en-US" dirty="0" smtClean="0"/>
              <a:t> </a:t>
            </a:r>
            <a:r>
              <a:rPr lang="en-US" dirty="0" err="1" smtClean="0"/>
              <a:t>அறிமுகம்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508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78A708-A338-4C97-A884-5B8A44A47A27}" type="datetime1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HMG –</a:t>
            </a:r>
            <a:r>
              <a:rPr lang="ta-IN" smtClean="0"/>
              <a:t>ஒரு அறிமுகம்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738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86C35-BF8D-44AD-9A26-49E85F395C8D}" type="datetime1">
              <a:rPr lang="en-US" smtClean="0"/>
              <a:t>9/9/2016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HMG –</a:t>
            </a:r>
            <a:r>
              <a:rPr lang="ta-IN" smtClean="0"/>
              <a:t>ஒரு அறிமுகம்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8609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0D8D9-0D59-46D6-9F63-A9497CB97811}" type="datetime1">
              <a:rPr lang="en-US" smtClean="0"/>
              <a:t>9/9/2016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HMG –</a:t>
            </a:r>
            <a:r>
              <a:rPr lang="en-US" dirty="0" err="1" smtClean="0"/>
              <a:t>ஒரு</a:t>
            </a:r>
            <a:r>
              <a:rPr lang="en-US" dirty="0" smtClean="0"/>
              <a:t> </a:t>
            </a:r>
            <a:r>
              <a:rPr lang="en-US" dirty="0" err="1" smtClean="0"/>
              <a:t>அறிமுகம்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16B8E-1274-4FA8-9720-F58D413FC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408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mgforum.com/" TargetMode="External"/><Relationship Id="rId2" Type="http://schemas.openxmlformats.org/officeDocument/2006/relationships/hyperlink" Target="http://www.harbour-project.org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srathinagiri@gmail.com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HMG </a:t>
            </a:r>
            <a:r>
              <a:rPr lang="en-US" dirty="0" smtClean="0"/>
              <a:t>– an Introduction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31432" y="5085184"/>
            <a:ext cx="5112568" cy="838944"/>
          </a:xfrm>
        </p:spPr>
        <p:txBody>
          <a:bodyPr>
            <a:normAutofit/>
          </a:bodyPr>
          <a:lstStyle/>
          <a:p>
            <a:pPr algn="l"/>
            <a:r>
              <a:rPr lang="en-US" sz="2000" dirty="0" smtClean="0"/>
              <a:t>CA S. </a:t>
            </a:r>
            <a:r>
              <a:rPr lang="en-US" sz="2000" dirty="0" err="1" smtClean="0"/>
              <a:t>Rathinagiri</a:t>
            </a:r>
            <a:r>
              <a:rPr lang="en-US" sz="2000" dirty="0" smtClean="0"/>
              <a:t>, </a:t>
            </a:r>
            <a:r>
              <a:rPr lang="en-US" sz="2000" dirty="0" smtClean="0"/>
              <a:t>B. Com., FCA., DISA (ICAI), </a:t>
            </a:r>
          </a:p>
          <a:p>
            <a:pPr algn="l"/>
            <a:r>
              <a:rPr lang="en-US" sz="2000" dirty="0" err="1" smtClean="0"/>
              <a:t>Sivakasi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268760"/>
            <a:ext cx="1143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382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426258" y="404664"/>
            <a:ext cx="29283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Software with Tamil interface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836712"/>
            <a:ext cx="7760101" cy="550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4453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>
            <a:normAutofit/>
          </a:bodyPr>
          <a:lstStyle/>
          <a:p>
            <a:r>
              <a:rPr lang="en-US" sz="2000" dirty="0" smtClean="0"/>
              <a:t>Program coded in Tamil HMG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9552" y="1052736"/>
            <a:ext cx="8064896" cy="521681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a-IN" sz="900" b="1" dirty="0">
                <a:solidFill>
                  <a:srgbClr val="7030A0"/>
                </a:solidFill>
              </a:rPr>
              <a:t>செயல்முறை</a:t>
            </a:r>
            <a:r>
              <a:rPr lang="ta-IN" sz="900" dirty="0"/>
              <a:t> முதன்மை</a:t>
            </a:r>
            <a:endParaRPr lang="zh-CN" altLang="en-US" sz="900" dirty="0"/>
          </a:p>
          <a:p>
            <a:r>
              <a:rPr lang="en-US" sz="900" dirty="0" smtClean="0"/>
              <a:t>   </a:t>
            </a:r>
            <a:r>
              <a:rPr lang="ta-IN" sz="900" b="1" dirty="0" smtClean="0">
                <a:solidFill>
                  <a:srgbClr val="7030A0"/>
                </a:solidFill>
              </a:rPr>
              <a:t>வரைக </a:t>
            </a:r>
            <a:r>
              <a:rPr lang="ta-IN" sz="900" b="1" dirty="0">
                <a:solidFill>
                  <a:srgbClr val="7030A0"/>
                </a:solidFill>
              </a:rPr>
              <a:t>சாளரம் </a:t>
            </a:r>
            <a:r>
              <a:rPr lang="ta-IN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சாளரம்</a:t>
            </a: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en-US" sz="900" dirty="0"/>
              <a:t> </a:t>
            </a:r>
            <a:r>
              <a:rPr lang="ta-IN" sz="900" b="1" dirty="0">
                <a:solidFill>
                  <a:srgbClr val="7030A0"/>
                </a:solidFill>
              </a:rPr>
              <a:t>வரி</a:t>
            </a:r>
            <a:r>
              <a:rPr lang="ta-IN" sz="900" dirty="0"/>
              <a:t> </a:t>
            </a:r>
            <a:r>
              <a:rPr lang="en-US" sz="900" dirty="0"/>
              <a:t>0 </a:t>
            </a:r>
            <a:r>
              <a:rPr lang="ta-IN" sz="900" b="1" dirty="0">
                <a:solidFill>
                  <a:srgbClr val="7030A0"/>
                </a:solidFill>
              </a:rPr>
              <a:t>நிரல்</a:t>
            </a:r>
            <a:r>
              <a:rPr lang="ta-IN" sz="900" dirty="0"/>
              <a:t> </a:t>
            </a:r>
            <a:r>
              <a:rPr lang="en-US" sz="900" dirty="0"/>
              <a:t>0 </a:t>
            </a:r>
            <a:r>
              <a:rPr lang="ta-IN" sz="900" b="1" dirty="0">
                <a:solidFill>
                  <a:srgbClr val="7030A0"/>
                </a:solidFill>
              </a:rPr>
              <a:t>அகலம்</a:t>
            </a:r>
            <a:r>
              <a:rPr lang="ta-IN" sz="900" dirty="0">
                <a:solidFill>
                  <a:srgbClr val="7030A0"/>
                </a:solidFill>
              </a:rPr>
              <a:t> </a:t>
            </a:r>
            <a:r>
              <a:rPr lang="en-US" sz="900" dirty="0"/>
              <a:t>400 </a:t>
            </a:r>
            <a:r>
              <a:rPr lang="en-US" sz="900" dirty="0" smtClean="0"/>
              <a:t>   </a:t>
            </a:r>
            <a:r>
              <a:rPr lang="ta-IN" sz="900" b="1" dirty="0" smtClean="0">
                <a:solidFill>
                  <a:srgbClr val="7030A0"/>
                </a:solidFill>
              </a:rPr>
              <a:t>உயரம்</a:t>
            </a:r>
            <a:r>
              <a:rPr lang="ta-IN" sz="900" dirty="0" smtClean="0">
                <a:solidFill>
                  <a:srgbClr val="7030A0"/>
                </a:solidFill>
              </a:rPr>
              <a:t> </a:t>
            </a:r>
            <a:r>
              <a:rPr lang="en-US" sz="900" dirty="0"/>
              <a:t>130 </a:t>
            </a:r>
            <a:r>
              <a:rPr lang="ta-IN" sz="900" b="1" dirty="0">
                <a:solidFill>
                  <a:srgbClr val="7030A0"/>
                </a:solidFill>
              </a:rPr>
              <a:t>சாளரவகை</a:t>
            </a:r>
            <a:r>
              <a:rPr lang="ta-IN" sz="900" dirty="0"/>
              <a:t> </a:t>
            </a:r>
            <a:r>
              <a:rPr lang="ta-IN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முதன்மை</a:t>
            </a:r>
            <a:r>
              <a:rPr lang="ta-IN" sz="900" dirty="0"/>
              <a:t> </a:t>
            </a:r>
            <a:r>
              <a:rPr lang="ta-IN" sz="900" b="1" dirty="0">
                <a:solidFill>
                  <a:srgbClr val="7030A0"/>
                </a:solidFill>
              </a:rPr>
              <a:t>தலைப்பு</a:t>
            </a:r>
            <a:r>
              <a:rPr lang="ta-IN" sz="900" dirty="0">
                <a:solidFill>
                  <a:srgbClr val="7030A0"/>
                </a:solidFill>
              </a:rPr>
              <a:t> </a:t>
            </a:r>
            <a:r>
              <a:rPr lang="en-US" sz="900" dirty="0"/>
              <a:t>'</a:t>
            </a:r>
            <a:r>
              <a:rPr lang="ta-IN" sz="900" dirty="0"/>
              <a:t>வணக்கம்</a:t>
            </a:r>
            <a:r>
              <a:rPr lang="en-US" sz="900" dirty="0"/>
              <a:t>' </a:t>
            </a:r>
            <a:endParaRPr lang="en-US" sz="900" dirty="0" smtClean="0"/>
          </a:p>
          <a:p>
            <a:endParaRPr lang="zh-CN" altLang="en-US" sz="900" dirty="0"/>
          </a:p>
          <a:p>
            <a:r>
              <a:rPr lang="en-US" sz="900" dirty="0" smtClean="0"/>
              <a:t>      </a:t>
            </a:r>
            <a:r>
              <a:rPr lang="ta-IN" sz="900" b="1" dirty="0" smtClean="0">
                <a:solidFill>
                  <a:srgbClr val="7030A0"/>
                </a:solidFill>
              </a:rPr>
              <a:t>வரைக </a:t>
            </a:r>
            <a:r>
              <a:rPr lang="ta-IN" sz="900" b="1" dirty="0">
                <a:solidFill>
                  <a:srgbClr val="7030A0"/>
                </a:solidFill>
              </a:rPr>
              <a:t>ஒட்டி </a:t>
            </a:r>
            <a:r>
              <a:rPr lang="ta-IN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ஒட்டி</a:t>
            </a: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zh-CN" altLang="en-US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வரி</a:t>
            </a:r>
            <a:r>
              <a:rPr lang="ta-IN" sz="900" dirty="0" smtClean="0"/>
              <a:t> </a:t>
            </a:r>
            <a:r>
              <a:rPr lang="en-US" sz="900" dirty="0"/>
              <a:t>10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நிரல்</a:t>
            </a:r>
            <a:r>
              <a:rPr lang="ta-IN" sz="900" dirty="0" smtClean="0"/>
              <a:t> </a:t>
            </a:r>
            <a:r>
              <a:rPr lang="en-US" sz="900" dirty="0"/>
              <a:t>10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அகலம்</a:t>
            </a:r>
            <a:r>
              <a:rPr lang="ta-IN" sz="900" dirty="0" smtClean="0"/>
              <a:t> </a:t>
            </a:r>
            <a:r>
              <a:rPr lang="en-US" sz="900" dirty="0"/>
              <a:t>150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மதிப்பு</a:t>
            </a:r>
            <a:r>
              <a:rPr lang="ta-IN" sz="900" dirty="0" smtClean="0"/>
              <a:t> </a:t>
            </a:r>
            <a:r>
              <a:rPr lang="en-US" sz="900" dirty="0"/>
              <a:t>'</a:t>
            </a:r>
            <a:r>
              <a:rPr lang="ta-IN" sz="900" dirty="0"/>
              <a:t>தங்கள் பெயரை உள்ளிடுக</a:t>
            </a:r>
            <a:r>
              <a:rPr lang="en-US" sz="900" dirty="0"/>
              <a:t>:'</a:t>
            </a:r>
            <a:endParaRPr lang="zh-CN" altLang="en-US" sz="900" dirty="0"/>
          </a:p>
          <a:p>
            <a:r>
              <a:rPr lang="en-US" sz="900" dirty="0" smtClean="0"/>
              <a:t>      </a:t>
            </a:r>
            <a:r>
              <a:rPr lang="ta-IN" sz="900" b="1" dirty="0" smtClean="0">
                <a:solidFill>
                  <a:srgbClr val="7030A0"/>
                </a:solidFill>
              </a:rPr>
              <a:t>முடிவு</a:t>
            </a:r>
            <a:r>
              <a:rPr lang="ta-IN" sz="900" dirty="0" smtClean="0"/>
              <a:t> </a:t>
            </a:r>
            <a:r>
              <a:rPr lang="ta-IN" sz="900" b="1" dirty="0" smtClean="0">
                <a:solidFill>
                  <a:srgbClr val="7030A0"/>
                </a:solidFill>
              </a:rPr>
              <a:t>ஒட்டி</a:t>
            </a:r>
            <a:endParaRPr lang="en-US" sz="900" b="1" dirty="0" smtClean="0">
              <a:solidFill>
                <a:srgbClr val="7030A0"/>
              </a:solidFill>
            </a:endParaRPr>
          </a:p>
          <a:p>
            <a:endParaRPr lang="zh-CN" altLang="en-US" sz="900" dirty="0"/>
          </a:p>
          <a:p>
            <a:r>
              <a:rPr lang="en-US" sz="900" dirty="0" smtClean="0"/>
              <a:t>      </a:t>
            </a:r>
            <a:r>
              <a:rPr lang="ta-IN" sz="900" b="1" dirty="0" smtClean="0">
                <a:solidFill>
                  <a:srgbClr val="7030A0"/>
                </a:solidFill>
              </a:rPr>
              <a:t>வரைக</a:t>
            </a:r>
            <a:r>
              <a:rPr lang="ta-IN" sz="900" dirty="0" smtClean="0"/>
              <a:t> </a:t>
            </a:r>
            <a:r>
              <a:rPr lang="ta-IN" sz="900" b="1" dirty="0">
                <a:solidFill>
                  <a:srgbClr val="7030A0"/>
                </a:solidFill>
              </a:rPr>
              <a:t>எழுத்துப்பெட்டி</a:t>
            </a:r>
            <a:r>
              <a:rPr lang="ta-IN" sz="900" dirty="0"/>
              <a:t> </a:t>
            </a:r>
            <a:r>
              <a:rPr lang="ta-IN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பெட்டி</a:t>
            </a: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zh-CN" altLang="en-US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வரி</a:t>
            </a:r>
            <a:r>
              <a:rPr lang="ta-IN" sz="900" dirty="0" smtClean="0"/>
              <a:t> </a:t>
            </a:r>
            <a:r>
              <a:rPr lang="en-US" sz="900" dirty="0"/>
              <a:t>10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நிரல்</a:t>
            </a:r>
            <a:r>
              <a:rPr lang="ta-IN" sz="900" dirty="0" smtClean="0"/>
              <a:t> </a:t>
            </a:r>
            <a:r>
              <a:rPr lang="en-US" sz="900" dirty="0"/>
              <a:t>160</a:t>
            </a:r>
            <a:endParaRPr lang="zh-CN" altLang="en-US" sz="900" dirty="0"/>
          </a:p>
          <a:p>
            <a:r>
              <a:rPr lang="en-US" sz="900" dirty="0" smtClean="0"/>
              <a:t>        </a:t>
            </a:r>
            <a:r>
              <a:rPr lang="ta-IN" sz="900" b="1" dirty="0" smtClean="0">
                <a:solidFill>
                  <a:srgbClr val="7030A0"/>
                </a:solidFill>
              </a:rPr>
              <a:t>அகலம்</a:t>
            </a:r>
            <a:r>
              <a:rPr lang="ta-IN" sz="900" dirty="0" smtClean="0"/>
              <a:t> </a:t>
            </a:r>
            <a:r>
              <a:rPr lang="en-US" sz="900" dirty="0"/>
              <a:t>200</a:t>
            </a:r>
            <a:endParaRPr lang="zh-CN" altLang="en-US" sz="900" dirty="0"/>
          </a:p>
          <a:p>
            <a:r>
              <a:rPr lang="en-US" sz="900" dirty="0" smtClean="0"/>
              <a:t>      </a:t>
            </a:r>
            <a:r>
              <a:rPr lang="ta-IN" sz="900" b="1" dirty="0" smtClean="0">
                <a:solidFill>
                  <a:srgbClr val="7030A0"/>
                </a:solidFill>
              </a:rPr>
              <a:t>முடிவு</a:t>
            </a:r>
            <a:r>
              <a:rPr lang="ta-IN" sz="900" dirty="0" smtClean="0"/>
              <a:t> </a:t>
            </a:r>
            <a:r>
              <a:rPr lang="ta-IN" sz="900" b="1" dirty="0" smtClean="0">
                <a:solidFill>
                  <a:srgbClr val="7030A0"/>
                </a:solidFill>
              </a:rPr>
              <a:t>எழுத்துப்பெட்டி</a:t>
            </a:r>
            <a:endParaRPr lang="en-US" sz="900" b="1" dirty="0" smtClean="0">
              <a:solidFill>
                <a:srgbClr val="7030A0"/>
              </a:solidFill>
            </a:endParaRPr>
          </a:p>
          <a:p>
            <a:endParaRPr lang="zh-CN" altLang="en-US" sz="900" dirty="0"/>
          </a:p>
          <a:p>
            <a:r>
              <a:rPr lang="en-US" sz="900" dirty="0" smtClean="0"/>
              <a:t>      </a:t>
            </a:r>
            <a:r>
              <a:rPr lang="ta-IN" sz="900" b="1" dirty="0" smtClean="0">
                <a:solidFill>
                  <a:srgbClr val="7030A0"/>
                </a:solidFill>
              </a:rPr>
              <a:t>வரைக</a:t>
            </a:r>
            <a:r>
              <a:rPr lang="ta-IN" sz="900" dirty="0" smtClean="0"/>
              <a:t> </a:t>
            </a:r>
            <a:r>
              <a:rPr lang="ta-IN" sz="900" b="1" dirty="0">
                <a:solidFill>
                  <a:srgbClr val="7030A0"/>
                </a:solidFill>
              </a:rPr>
              <a:t>பொத்தான்</a:t>
            </a:r>
            <a:r>
              <a:rPr lang="ta-IN" sz="900" dirty="0"/>
              <a:t> </a:t>
            </a:r>
            <a:r>
              <a:rPr lang="ta-IN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பொத்தான்</a:t>
            </a: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endParaRPr lang="zh-CN" altLang="en-US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வரி</a:t>
            </a:r>
            <a:r>
              <a:rPr lang="ta-IN" sz="900" dirty="0" smtClean="0"/>
              <a:t> </a:t>
            </a:r>
            <a:r>
              <a:rPr lang="en-US" sz="900" dirty="0"/>
              <a:t>50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நிரல்</a:t>
            </a:r>
            <a:r>
              <a:rPr lang="ta-IN" sz="900" dirty="0" smtClean="0"/>
              <a:t> </a:t>
            </a:r>
            <a:r>
              <a:rPr lang="en-US" sz="900" dirty="0"/>
              <a:t>110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அகலம்</a:t>
            </a:r>
            <a:r>
              <a:rPr lang="ta-IN" sz="900" dirty="0" smtClean="0"/>
              <a:t> </a:t>
            </a:r>
            <a:r>
              <a:rPr lang="en-US" sz="900" dirty="0"/>
              <a:t>80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முகப்பு</a:t>
            </a:r>
            <a:r>
              <a:rPr lang="ta-IN" sz="900" dirty="0" smtClean="0"/>
              <a:t> </a:t>
            </a:r>
            <a:r>
              <a:rPr lang="en-US" sz="900" dirty="0"/>
              <a:t>'</a:t>
            </a:r>
            <a:r>
              <a:rPr lang="ta-IN" sz="900" dirty="0"/>
              <a:t>அழுத்துக</a:t>
            </a:r>
            <a:r>
              <a:rPr lang="en-US" sz="900" dirty="0"/>
              <a:t>'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செயல்</a:t>
            </a:r>
            <a:r>
              <a:rPr lang="ta-IN" sz="900" dirty="0" smtClean="0"/>
              <a:t> </a:t>
            </a:r>
            <a:r>
              <a:rPr lang="ta-IN" sz="900" b="1" dirty="0">
                <a:solidFill>
                  <a:srgbClr val="7030A0"/>
                </a:solidFill>
              </a:rPr>
              <a:t>செய்திப்பெட்டி</a:t>
            </a:r>
            <a:r>
              <a:rPr lang="ta-IN" sz="900" dirty="0"/>
              <a:t> </a:t>
            </a:r>
            <a:r>
              <a:rPr lang="en-US" sz="900" dirty="0"/>
              <a:t>( '</a:t>
            </a:r>
            <a:r>
              <a:rPr lang="ta-IN" sz="900" dirty="0"/>
              <a:t>தங்கள் வருகைக்கு நன்றி</a:t>
            </a:r>
            <a:r>
              <a:rPr lang="en-US" sz="900" dirty="0"/>
              <a:t>' + ' ' + </a:t>
            </a:r>
            <a:r>
              <a:rPr lang="ta-IN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சாளரம்</a:t>
            </a: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1.</a:t>
            </a:r>
            <a:r>
              <a:rPr lang="ta-IN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பெட்டி</a:t>
            </a: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en-US" sz="900" dirty="0"/>
              <a:t>.</a:t>
            </a:r>
            <a:r>
              <a:rPr lang="ta-IN" sz="900" b="1" dirty="0">
                <a:solidFill>
                  <a:srgbClr val="7030A0"/>
                </a:solidFill>
              </a:rPr>
              <a:t>மதிப்பு</a:t>
            </a:r>
            <a:r>
              <a:rPr lang="ta-IN" sz="900" dirty="0"/>
              <a:t> </a:t>
            </a:r>
            <a:r>
              <a:rPr lang="en-US" sz="900" dirty="0"/>
              <a:t>)</a:t>
            </a:r>
            <a:endParaRPr lang="zh-CN" altLang="en-US" sz="900" dirty="0"/>
          </a:p>
          <a:p>
            <a:r>
              <a:rPr lang="en-US" sz="900" dirty="0" smtClean="0"/>
              <a:t>      </a:t>
            </a:r>
            <a:r>
              <a:rPr lang="ta-IN" sz="900" b="1" dirty="0" smtClean="0">
                <a:solidFill>
                  <a:srgbClr val="7030A0"/>
                </a:solidFill>
              </a:rPr>
              <a:t>முடிவு</a:t>
            </a:r>
            <a:r>
              <a:rPr lang="ta-IN" sz="900" dirty="0" smtClean="0"/>
              <a:t> </a:t>
            </a:r>
            <a:r>
              <a:rPr lang="ta-IN" sz="900" b="1" dirty="0" smtClean="0">
                <a:solidFill>
                  <a:srgbClr val="7030A0"/>
                </a:solidFill>
              </a:rPr>
              <a:t>பொத்தான்</a:t>
            </a:r>
            <a:endParaRPr lang="en-US" sz="900" b="1" dirty="0" smtClean="0">
              <a:solidFill>
                <a:srgbClr val="7030A0"/>
              </a:solidFill>
            </a:endParaRPr>
          </a:p>
          <a:p>
            <a:endParaRPr lang="zh-CN" altLang="en-US" sz="900" dirty="0"/>
          </a:p>
          <a:p>
            <a:r>
              <a:rPr lang="en-US" sz="900" dirty="0" smtClean="0"/>
              <a:t>      </a:t>
            </a:r>
            <a:r>
              <a:rPr lang="ta-IN" sz="900" b="1" dirty="0" smtClean="0">
                <a:solidFill>
                  <a:srgbClr val="7030A0"/>
                </a:solidFill>
              </a:rPr>
              <a:t>வரைக</a:t>
            </a:r>
            <a:r>
              <a:rPr lang="ta-IN" sz="900" dirty="0" smtClean="0"/>
              <a:t> </a:t>
            </a:r>
            <a:r>
              <a:rPr lang="ta-IN" sz="900" b="1" dirty="0">
                <a:solidFill>
                  <a:srgbClr val="7030A0"/>
                </a:solidFill>
              </a:rPr>
              <a:t>பொத்தான்</a:t>
            </a:r>
            <a:r>
              <a:rPr lang="ta-IN" sz="900" dirty="0"/>
              <a:t> </a:t>
            </a:r>
            <a:r>
              <a:rPr lang="ta-IN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பொத்தான்</a:t>
            </a: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2</a:t>
            </a:r>
            <a:endParaRPr lang="zh-CN" altLang="en-US" sz="9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வரி</a:t>
            </a:r>
            <a:r>
              <a:rPr lang="ta-IN" sz="900" dirty="0" smtClean="0"/>
              <a:t> </a:t>
            </a:r>
            <a:r>
              <a:rPr lang="en-US" sz="900" dirty="0"/>
              <a:t>50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நிரல்</a:t>
            </a:r>
            <a:r>
              <a:rPr lang="ta-IN" sz="900" dirty="0" smtClean="0"/>
              <a:t> </a:t>
            </a:r>
            <a:r>
              <a:rPr lang="en-US" sz="900" dirty="0"/>
              <a:t>210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அகலம்</a:t>
            </a:r>
            <a:r>
              <a:rPr lang="ta-IN" sz="900" dirty="0" smtClean="0"/>
              <a:t> </a:t>
            </a:r>
            <a:r>
              <a:rPr lang="en-US" sz="900" dirty="0"/>
              <a:t>80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முகப்பு</a:t>
            </a:r>
            <a:r>
              <a:rPr lang="ta-IN" sz="900" dirty="0" smtClean="0"/>
              <a:t> </a:t>
            </a:r>
            <a:r>
              <a:rPr lang="en-US" sz="900" dirty="0"/>
              <a:t>'</a:t>
            </a:r>
            <a:r>
              <a:rPr lang="ta-IN" sz="900" dirty="0"/>
              <a:t>வெளியேற</a:t>
            </a:r>
            <a:r>
              <a:rPr lang="en-US" sz="900" dirty="0"/>
              <a:t>'</a:t>
            </a:r>
            <a:endParaRPr lang="zh-CN" altLang="en-US" sz="900" dirty="0"/>
          </a:p>
          <a:p>
            <a:r>
              <a:rPr lang="en-US" sz="900" dirty="0" smtClean="0"/>
              <a:t>         </a:t>
            </a:r>
            <a:r>
              <a:rPr lang="ta-IN" sz="900" b="1" dirty="0" smtClean="0">
                <a:solidFill>
                  <a:srgbClr val="7030A0"/>
                </a:solidFill>
              </a:rPr>
              <a:t>செயல்</a:t>
            </a:r>
            <a:r>
              <a:rPr lang="ta-IN" sz="900" dirty="0" smtClean="0"/>
              <a:t> </a:t>
            </a:r>
            <a:r>
              <a:rPr lang="ta-IN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சாளரம்</a:t>
            </a: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en-US" sz="900" dirty="0"/>
              <a:t>.</a:t>
            </a:r>
            <a:r>
              <a:rPr lang="ta-IN" sz="900" b="1" dirty="0">
                <a:solidFill>
                  <a:srgbClr val="7030A0"/>
                </a:solidFill>
              </a:rPr>
              <a:t>அழி</a:t>
            </a:r>
            <a:endParaRPr lang="zh-CN" altLang="en-US" sz="900" b="1" dirty="0">
              <a:solidFill>
                <a:srgbClr val="7030A0"/>
              </a:solidFill>
            </a:endParaRPr>
          </a:p>
          <a:p>
            <a:r>
              <a:rPr lang="en-US" sz="900" dirty="0" smtClean="0"/>
              <a:t>      </a:t>
            </a:r>
            <a:r>
              <a:rPr lang="ta-IN" sz="900" b="1" dirty="0" smtClean="0">
                <a:solidFill>
                  <a:srgbClr val="7030A0"/>
                </a:solidFill>
              </a:rPr>
              <a:t>முடிவு</a:t>
            </a:r>
            <a:r>
              <a:rPr lang="ta-IN" sz="900" dirty="0" smtClean="0"/>
              <a:t> </a:t>
            </a:r>
            <a:r>
              <a:rPr lang="ta-IN" sz="900" b="1" dirty="0">
                <a:solidFill>
                  <a:srgbClr val="7030A0"/>
                </a:solidFill>
              </a:rPr>
              <a:t>பொத்தான் </a:t>
            </a:r>
            <a:endParaRPr lang="en-US" sz="900" b="1" dirty="0" smtClean="0">
              <a:solidFill>
                <a:srgbClr val="7030A0"/>
              </a:solidFill>
            </a:endParaRPr>
          </a:p>
          <a:p>
            <a:endParaRPr lang="zh-CN" altLang="en-US" sz="900" dirty="0"/>
          </a:p>
          <a:p>
            <a:r>
              <a:rPr lang="en-US" sz="900" dirty="0" smtClean="0"/>
              <a:t>   </a:t>
            </a:r>
            <a:r>
              <a:rPr lang="ta-IN" sz="900" b="1" dirty="0" smtClean="0">
                <a:solidFill>
                  <a:srgbClr val="7030A0"/>
                </a:solidFill>
              </a:rPr>
              <a:t>முடிவு</a:t>
            </a:r>
            <a:r>
              <a:rPr lang="ta-IN" sz="900" dirty="0" smtClean="0"/>
              <a:t> </a:t>
            </a:r>
            <a:r>
              <a:rPr lang="ta-IN" sz="900" b="1" dirty="0">
                <a:solidFill>
                  <a:srgbClr val="7030A0"/>
                </a:solidFill>
              </a:rPr>
              <a:t>சாளரம் </a:t>
            </a:r>
            <a:endParaRPr lang="zh-CN" altLang="en-US" sz="900" b="1" dirty="0">
              <a:solidFill>
                <a:srgbClr val="7030A0"/>
              </a:solidFill>
            </a:endParaRPr>
          </a:p>
          <a:p>
            <a:r>
              <a:rPr lang="en-US" sz="900" dirty="0" smtClean="0"/>
              <a:t>   </a:t>
            </a:r>
            <a:r>
              <a:rPr lang="ta-IN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சாளரம்</a:t>
            </a: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</a:t>
            </a:r>
            <a:r>
              <a:rPr lang="en-US" sz="900" dirty="0"/>
              <a:t>.</a:t>
            </a:r>
            <a:r>
              <a:rPr lang="ta-IN" sz="900" b="1" dirty="0">
                <a:solidFill>
                  <a:srgbClr val="7030A0"/>
                </a:solidFill>
              </a:rPr>
              <a:t>மையப்படுத்து</a:t>
            </a:r>
            <a:endParaRPr lang="zh-CN" altLang="en-US" sz="900" b="1" dirty="0">
              <a:solidFill>
                <a:srgbClr val="7030A0"/>
              </a:solidFill>
            </a:endParaRPr>
          </a:p>
          <a:p>
            <a:r>
              <a:rPr lang="en-US" sz="900" dirty="0" smtClean="0"/>
              <a:t>   </a:t>
            </a:r>
            <a:r>
              <a:rPr lang="ta-IN" sz="9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சாளரம்</a:t>
            </a:r>
            <a:r>
              <a:rPr lang="en-US" sz="9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1.</a:t>
            </a:r>
            <a:r>
              <a:rPr lang="ta-IN" sz="900" b="1" dirty="0">
                <a:solidFill>
                  <a:srgbClr val="7030A0"/>
                </a:solidFill>
              </a:rPr>
              <a:t>முடுக்கு</a:t>
            </a:r>
            <a:endParaRPr lang="zh-CN" altLang="en-US" sz="900" b="1" dirty="0">
              <a:solidFill>
                <a:srgbClr val="7030A0"/>
              </a:solidFill>
            </a:endParaRPr>
          </a:p>
          <a:p>
            <a:r>
              <a:rPr lang="ta-IN" sz="900" b="1" dirty="0" smtClean="0">
                <a:solidFill>
                  <a:srgbClr val="7030A0"/>
                </a:solidFill>
              </a:rPr>
              <a:t>மீள்க </a:t>
            </a:r>
            <a:endParaRPr lang="zh-CN" sz="900" b="1" dirty="0">
              <a:solidFill>
                <a:srgbClr val="7030A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4952117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274375"/>
              </p:ext>
            </p:extLst>
          </p:nvPr>
        </p:nvGraphicFramePr>
        <p:xfrm>
          <a:off x="2411760" y="942048"/>
          <a:ext cx="4536504" cy="5505459"/>
        </p:xfrm>
        <a:graphic>
          <a:graphicData uri="http://schemas.openxmlformats.org/drawingml/2006/table">
            <a:tbl>
              <a:tblPr/>
              <a:tblGrid>
                <a:gridCol w="604960"/>
                <a:gridCol w="1699296"/>
                <a:gridCol w="2232248"/>
              </a:tblGrid>
              <a:tr h="329123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 dirty="0" err="1" smtClean="0">
                          <a:effectLst/>
                        </a:rPr>
                        <a:t>Sl.No</a:t>
                      </a:r>
                      <a:r>
                        <a:rPr lang="en-US" sz="1000" dirty="0" smtClean="0">
                          <a:effectLst/>
                        </a:rPr>
                        <a:t>.</a:t>
                      </a:r>
                      <a:endParaRPr lang="zh-CN" sz="1000" dirty="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 dirty="0">
                          <a:effectLst/>
                          <a:ea typeface="Liberation Serif, serif"/>
                        </a:rPr>
                        <a:t>HMG </a:t>
                      </a:r>
                      <a:r>
                        <a:rPr lang="en-US" sz="1000" dirty="0" smtClean="0">
                          <a:effectLst/>
                        </a:rPr>
                        <a:t>Reserved word</a:t>
                      </a:r>
                      <a:endParaRPr lang="zh-CN" sz="1000" dirty="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 dirty="0" smtClean="0">
                          <a:effectLst/>
                        </a:rPr>
                        <a:t>Tamil</a:t>
                      </a:r>
                      <a:r>
                        <a:rPr lang="en-US" sz="1000" baseline="0" dirty="0" smtClean="0">
                          <a:effectLst/>
                        </a:rPr>
                        <a:t> HMG word</a:t>
                      </a:r>
                      <a:endParaRPr lang="zh-CN" sz="1000" dirty="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function/procedure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செயல்முறை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2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main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முதன்மை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3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 dirty="0">
                          <a:effectLst/>
                          <a:ea typeface="Liberation Serif, serif"/>
                        </a:rPr>
                        <a:t>return</a:t>
                      </a:r>
                      <a:endParaRPr lang="zh-CN" sz="1000" dirty="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மீள்க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4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define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வரைக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5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window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சாளரம்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6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windowtype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சாளரவகை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7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col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நிரல்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8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row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வரி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9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width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அகலம்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10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height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 dirty="0">
                          <a:effectLst/>
                        </a:rPr>
                        <a:t>உயரம்</a:t>
                      </a:r>
                      <a:endParaRPr lang="zh-CN" sz="1000" dirty="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11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title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தலைப்பு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12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label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ஒட்டி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13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value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மதிப்பு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14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end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முடிவு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15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caption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முகப்பு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16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button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பொத்தான்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17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textbox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எழுத்துப்பெட்டி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18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msginfo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செய்திப்பெட்டி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19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action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செயல்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20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release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>
                          <a:effectLst/>
                        </a:rPr>
                        <a:t>அழி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21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center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 dirty="0">
                          <a:effectLst/>
                        </a:rPr>
                        <a:t>மையப்படுத்து</a:t>
                      </a:r>
                      <a:endParaRPr lang="zh-CN" sz="1000" dirty="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0765">
                <a:tc>
                  <a:txBody>
                    <a:bodyPr/>
                    <a:lstStyle/>
                    <a:p>
                      <a:pPr algn="ctr" rtl="0">
                        <a:lnSpc>
                          <a:spcPct val="120000"/>
                        </a:lnSpc>
                      </a:pPr>
                      <a:r>
                        <a:rPr lang="en-US" sz="1000">
                          <a:effectLst/>
                          <a:ea typeface="Liberation Serif, serif"/>
                        </a:rPr>
                        <a:t>22</a:t>
                      </a:r>
                      <a:endParaRPr lang="zh-CN" sz="100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en-US" sz="1000" dirty="0">
                          <a:effectLst/>
                          <a:ea typeface="Liberation Serif, serif"/>
                        </a:rPr>
                        <a:t>activate</a:t>
                      </a:r>
                      <a:endParaRPr lang="zh-CN" sz="1000" dirty="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>
                        <a:lnSpc>
                          <a:spcPct val="120000"/>
                        </a:lnSpc>
                      </a:pPr>
                      <a:r>
                        <a:rPr lang="ta-IN" sz="1000" dirty="0">
                          <a:effectLst/>
                        </a:rPr>
                        <a:t>முடுக்கு</a:t>
                      </a:r>
                      <a:endParaRPr lang="zh-CN" sz="1000" dirty="0">
                        <a:effectLst/>
                      </a:endParaRPr>
                    </a:p>
                  </a:txBody>
                  <a:tcPr marL="26204" marR="26204" marT="26204" marB="26204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707904" y="548680"/>
            <a:ext cx="23591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Tamil HMG - Dictionary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8595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905209"/>
            <a:ext cx="7297564" cy="5443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219998" y="260648"/>
            <a:ext cx="190468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 smtClean="0"/>
              <a:t>Tamil HMG Compiler</a:t>
            </a:r>
          </a:p>
        </p:txBody>
      </p:sp>
    </p:spTree>
    <p:extLst>
      <p:ext uri="{BB962C8B-B14F-4D97-AF65-F5344CB8AC3E}">
        <p14:creationId xmlns:p14="http://schemas.microsoft.com/office/powerpoint/2010/main" val="3922783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80728"/>
          </a:xfrm>
        </p:spPr>
        <p:txBody>
          <a:bodyPr/>
          <a:lstStyle/>
          <a:p>
            <a:r>
              <a:rPr lang="en-US" sz="2000" dirty="0" smtClean="0"/>
              <a:t>Future</a:t>
            </a:r>
          </a:p>
          <a:p>
            <a:pPr lvl="1"/>
            <a:r>
              <a:rPr lang="en-US" sz="2000" dirty="0" smtClean="0"/>
              <a:t>JMG</a:t>
            </a:r>
          </a:p>
          <a:p>
            <a:pPr marL="457200" lvl="1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24128" y="5085184"/>
            <a:ext cx="32179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http://www.harbour-project.org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http://www.hmgforum.com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48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pic>
        <p:nvPicPr>
          <p:cNvPr id="9218" name="Picture 2" descr="http://1.bp.blogspot.com/-nrKSCrIgB0w/Ukkz8eWyGlI/AAAAAAAAIY4/v_KSujNfkpE/s1600/speech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556792"/>
            <a:ext cx="3072433" cy="3072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23528" y="5085184"/>
            <a:ext cx="41431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CA S. </a:t>
            </a:r>
            <a:r>
              <a:rPr lang="en-US" dirty="0" err="1" smtClean="0"/>
              <a:t>Rathinagiri</a:t>
            </a:r>
            <a:r>
              <a:rPr lang="en-US" dirty="0" smtClean="0"/>
              <a:t>, B. Com., FCA, DISA (ICAI)</a:t>
            </a:r>
          </a:p>
          <a:p>
            <a:r>
              <a:rPr lang="en-US" dirty="0" smtClean="0">
                <a:hlinkClick r:id="rId3"/>
              </a:rPr>
              <a:t>srathinagiri@gmail.com</a:t>
            </a:r>
            <a:endParaRPr lang="en-US" dirty="0" smtClean="0"/>
          </a:p>
          <a:p>
            <a:r>
              <a:rPr lang="en-US" dirty="0" smtClean="0"/>
              <a:t>+919443146502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16934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HMG – </a:t>
            </a:r>
            <a:r>
              <a:rPr lang="en-US" dirty="0" err="1" smtClean="0"/>
              <a:t>Harbour</a:t>
            </a:r>
            <a:r>
              <a:rPr lang="en-US" dirty="0" smtClean="0"/>
              <a:t> </a:t>
            </a:r>
            <a:r>
              <a:rPr lang="en-US" dirty="0" err="1" smtClean="0"/>
              <a:t>MiniGUI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History</a:t>
            </a:r>
          </a:p>
          <a:p>
            <a:pPr marL="0" indent="0">
              <a:buNone/>
            </a:pPr>
            <a:endParaRPr lang="en-US" sz="2000" dirty="0" smtClean="0"/>
          </a:p>
          <a:p>
            <a:pPr lvl="1"/>
            <a:r>
              <a:rPr lang="en-US" sz="2000" dirty="0" smtClean="0"/>
              <a:t>Business Application Languages - </a:t>
            </a:r>
            <a:r>
              <a:rPr lang="en-US" sz="2000" dirty="0" err="1" smtClean="0"/>
              <a:t>xBase</a:t>
            </a:r>
            <a:r>
              <a:rPr lang="en-US" sz="2000" dirty="0" smtClean="0"/>
              <a:t> </a:t>
            </a:r>
          </a:p>
          <a:p>
            <a:pPr lvl="1"/>
            <a:r>
              <a:rPr lang="en-US" sz="2000" dirty="0" smtClean="0"/>
              <a:t>1986 </a:t>
            </a:r>
            <a:r>
              <a:rPr lang="en-US" sz="2000" dirty="0" smtClean="0"/>
              <a:t>- Ashton-Tate – dBase III +</a:t>
            </a:r>
          </a:p>
          <a:p>
            <a:pPr lvl="2"/>
            <a:r>
              <a:rPr lang="en-US" sz="2000" dirty="0" smtClean="0"/>
              <a:t>Quicksilver, Clipper, </a:t>
            </a:r>
            <a:r>
              <a:rPr lang="en-US" sz="2000" dirty="0" err="1" smtClean="0"/>
              <a:t>dbxl</a:t>
            </a:r>
            <a:r>
              <a:rPr lang="en-US" sz="2000" dirty="0" smtClean="0"/>
              <a:t>, </a:t>
            </a:r>
            <a:r>
              <a:rPr lang="en-US" sz="2000" dirty="0" err="1" smtClean="0"/>
              <a:t>dBASE</a:t>
            </a:r>
            <a:r>
              <a:rPr lang="en-US" sz="2000" dirty="0" smtClean="0"/>
              <a:t> III, </a:t>
            </a:r>
            <a:r>
              <a:rPr lang="en-US" sz="2000" dirty="0" err="1" smtClean="0"/>
              <a:t>dBASE</a:t>
            </a:r>
            <a:r>
              <a:rPr lang="en-US" sz="2000" dirty="0" smtClean="0"/>
              <a:t> III Plus, </a:t>
            </a:r>
            <a:r>
              <a:rPr lang="en-US" sz="2000" dirty="0" err="1" smtClean="0"/>
              <a:t>dBASE</a:t>
            </a:r>
            <a:r>
              <a:rPr lang="en-US" sz="2000" dirty="0" smtClean="0"/>
              <a:t> IV, </a:t>
            </a:r>
            <a:r>
              <a:rPr lang="en-US" sz="2000" dirty="0" err="1" smtClean="0"/>
              <a:t>FoxBase+</a:t>
            </a:r>
            <a:r>
              <a:rPr lang="en-US" sz="2000" dirty="0" smtClean="0"/>
              <a:t> and </a:t>
            </a:r>
            <a:r>
              <a:rPr lang="en-US" sz="2000" dirty="0" smtClean="0"/>
              <a:t>FoxPro</a:t>
            </a:r>
          </a:p>
          <a:p>
            <a:pPr marL="914400" lvl="2" indent="0">
              <a:buNone/>
            </a:pPr>
            <a:endParaRPr lang="en-US" sz="2000" dirty="0" smtClean="0"/>
          </a:p>
          <a:p>
            <a:pPr lvl="1"/>
            <a:r>
              <a:rPr lang="en-US" sz="2000" dirty="0" smtClean="0"/>
              <a:t>SQL &amp; </a:t>
            </a:r>
            <a:r>
              <a:rPr lang="en-US" sz="2000" dirty="0" smtClean="0"/>
              <a:t>Visual </a:t>
            </a:r>
            <a:r>
              <a:rPr lang="en-US" sz="2000" dirty="0" smtClean="0"/>
              <a:t>Languages Entry</a:t>
            </a:r>
          </a:p>
          <a:p>
            <a:pPr marL="457200" lvl="1" indent="0">
              <a:buNone/>
            </a:pPr>
            <a:endParaRPr lang="en-US" sz="2000" dirty="0" smtClean="0"/>
          </a:p>
          <a:p>
            <a:pPr lvl="1"/>
            <a:r>
              <a:rPr lang="en-US" sz="2000" dirty="0" smtClean="0"/>
              <a:t>Birth of </a:t>
            </a:r>
            <a:r>
              <a:rPr lang="en-US" sz="2000" dirty="0" err="1" smtClean="0"/>
              <a:t>Harbour</a:t>
            </a:r>
            <a:endParaRPr lang="en-US" sz="2000" dirty="0" smtClean="0"/>
          </a:p>
          <a:p>
            <a:pPr lvl="2"/>
            <a:r>
              <a:rPr lang="en-US" sz="1600" dirty="0" smtClean="0"/>
              <a:t>1999 - Antonio Linares </a:t>
            </a:r>
          </a:p>
          <a:p>
            <a:pPr lvl="2"/>
            <a:r>
              <a:rPr lang="en-US" sz="1600" dirty="0" smtClean="0"/>
              <a:t>Viktor </a:t>
            </a:r>
            <a:r>
              <a:rPr lang="en-US" sz="1600" dirty="0" err="1" smtClean="0"/>
              <a:t>Szakáts</a:t>
            </a:r>
            <a:endParaRPr lang="en-US" sz="1600" dirty="0" smtClean="0"/>
          </a:p>
          <a:p>
            <a:pPr lvl="1"/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HMG </a:t>
            </a:r>
            <a:r>
              <a:rPr lang="en-US" dirty="0" smtClean="0"/>
              <a:t>–an Introduction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683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204864"/>
            <a:ext cx="8291264" cy="3921299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/>
              <a:t>Procedural Language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Free and Open source (even for commercial)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Write Once – Compile Anywhere </a:t>
            </a:r>
            <a:r>
              <a:rPr lang="en-US" sz="2000" dirty="0" smtClean="0"/>
              <a:t>(</a:t>
            </a:r>
            <a:r>
              <a:rPr lang="en-US" sz="2000" b="1" dirty="0" smtClean="0"/>
              <a:t>WOCA</a:t>
            </a:r>
            <a:r>
              <a:rPr lang="en-US" sz="2000" dirty="0" smtClean="0"/>
              <a:t>)</a:t>
            </a:r>
          </a:p>
          <a:p>
            <a:endParaRPr lang="en-US" sz="2000" dirty="0" smtClean="0"/>
          </a:p>
          <a:p>
            <a:r>
              <a:rPr lang="en-US" sz="2000" dirty="0" smtClean="0"/>
              <a:t>RDBMS compatibility</a:t>
            </a:r>
            <a:endParaRPr lang="en-US" sz="2000" dirty="0" smtClean="0"/>
          </a:p>
          <a:p>
            <a:endParaRPr lang="en-US" sz="2000" dirty="0" smtClean="0"/>
          </a:p>
          <a:p>
            <a:r>
              <a:rPr lang="en-US" sz="2000" dirty="0" smtClean="0"/>
              <a:t>QT, </a:t>
            </a:r>
            <a:r>
              <a:rPr lang="en-US" sz="2000" dirty="0" err="1" smtClean="0"/>
              <a:t>MiniGUI</a:t>
            </a:r>
            <a:r>
              <a:rPr lang="en-US" sz="2000" dirty="0" smtClean="0"/>
              <a:t>, </a:t>
            </a:r>
            <a:r>
              <a:rPr lang="en-US" sz="2000" dirty="0" err="1" smtClean="0"/>
              <a:t>FiveWin</a:t>
            </a:r>
            <a:r>
              <a:rPr lang="en-US" sz="2000" dirty="0" smtClean="0"/>
              <a:t>, </a:t>
            </a:r>
            <a:r>
              <a:rPr lang="en-US" sz="2000" dirty="0" err="1" smtClean="0"/>
              <a:t>Xailer</a:t>
            </a:r>
            <a:r>
              <a:rPr lang="en-US" sz="2000" dirty="0" smtClean="0"/>
              <a:t> </a:t>
            </a:r>
            <a:r>
              <a:rPr lang="en-US" sz="2000" dirty="0" smtClean="0"/>
              <a:t>– GUI libraries</a:t>
            </a: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Unicode Compliance</a:t>
            </a:r>
            <a:endParaRPr lang="en-US" sz="2000" dirty="0" smtClean="0"/>
          </a:p>
          <a:p>
            <a:endParaRPr lang="en-US" sz="2000" dirty="0" smtClean="0"/>
          </a:p>
          <a:p>
            <a:pPr lvl="1"/>
            <a:endParaRPr lang="en-US" sz="16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2115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1496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HMG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000" dirty="0" smtClean="0"/>
              <a:t>a Native Win32/64 API Wrapper Library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Windows </a:t>
            </a:r>
            <a:r>
              <a:rPr lang="en-US" sz="2000" dirty="0" smtClean="0"/>
              <a:t>Graphical User Interface (GUI</a:t>
            </a:r>
            <a:r>
              <a:rPr lang="en-US" sz="2000" dirty="0" smtClean="0"/>
              <a:t>)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Basic Objects</a:t>
            </a:r>
            <a:endParaRPr lang="en-US" sz="2000" dirty="0"/>
          </a:p>
          <a:p>
            <a:pPr lvl="1"/>
            <a:r>
              <a:rPr lang="en-US" sz="1600" dirty="0" smtClean="0"/>
              <a:t>Simple, Stable, Compact</a:t>
            </a:r>
          </a:p>
          <a:p>
            <a:pPr marL="457200" lvl="1" indent="0">
              <a:buNone/>
            </a:pPr>
            <a:endParaRPr lang="en-US" sz="1600" dirty="0" smtClean="0"/>
          </a:p>
          <a:p>
            <a:r>
              <a:rPr lang="en-US" sz="2000" dirty="0" smtClean="0"/>
              <a:t>History</a:t>
            </a:r>
            <a:endParaRPr lang="en-US" sz="2000" dirty="0" smtClean="0"/>
          </a:p>
          <a:p>
            <a:pPr lvl="1"/>
            <a:r>
              <a:rPr lang="en-US" sz="1600" dirty="0" smtClean="0"/>
              <a:t>Roberto Lopez </a:t>
            </a:r>
            <a:r>
              <a:rPr lang="en-US" sz="1600" dirty="0" smtClean="0"/>
              <a:t>– </a:t>
            </a:r>
            <a:r>
              <a:rPr lang="en-US" sz="1600" dirty="0" smtClean="0"/>
              <a:t>Argentina </a:t>
            </a:r>
            <a:r>
              <a:rPr lang="en-US" sz="1600" dirty="0" smtClean="0"/>
              <a:t>– 2000</a:t>
            </a:r>
          </a:p>
          <a:p>
            <a:pPr marL="457200" lvl="1" indent="0">
              <a:buNone/>
            </a:pPr>
            <a:endParaRPr lang="en-US" sz="1600" dirty="0" smtClean="0"/>
          </a:p>
          <a:p>
            <a:r>
              <a:rPr lang="en-US" sz="2000" dirty="0" smtClean="0"/>
              <a:t>Contributions by </a:t>
            </a:r>
            <a:r>
              <a:rPr lang="en-US" sz="2000" dirty="0" smtClean="0"/>
              <a:t>stakeholders from all over the world</a:t>
            </a:r>
          </a:p>
          <a:p>
            <a:endParaRPr lang="en-US" sz="2000" dirty="0" smtClean="0"/>
          </a:p>
          <a:p>
            <a:r>
              <a:rPr lang="en-US" sz="2000" dirty="0" smtClean="0"/>
              <a:t>Unicode compliance </a:t>
            </a:r>
            <a:r>
              <a:rPr lang="en-US" sz="2000" dirty="0" smtClean="0"/>
              <a:t>( </a:t>
            </a:r>
            <a:r>
              <a:rPr lang="en-US" sz="2000" dirty="0" smtClean="0"/>
              <a:t>Version 3.0+)</a:t>
            </a:r>
            <a:endParaRPr lang="en-US" sz="2000" dirty="0" smtClean="0"/>
          </a:p>
          <a:p>
            <a:pPr lvl="1"/>
            <a:r>
              <a:rPr lang="en-US" sz="1600" dirty="0" smtClean="0"/>
              <a:t>Claudio Soto (Uruguay) &amp; </a:t>
            </a:r>
            <a:r>
              <a:rPr lang="en-US" sz="1600" dirty="0" err="1" smtClean="0"/>
              <a:t>Rathinagiri</a:t>
            </a:r>
            <a:r>
              <a:rPr lang="en-US" sz="1600" dirty="0" smtClean="0"/>
              <a:t> (India)</a:t>
            </a:r>
            <a:endParaRPr lang="en-US" sz="1600" dirty="0" smtClean="0"/>
          </a:p>
          <a:p>
            <a:pPr marL="457200" lvl="1" indent="0">
              <a:buNone/>
            </a:pPr>
            <a:r>
              <a:rPr lang="en-US" sz="1600" dirty="0" smtClean="0"/>
              <a:t>	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pPr marL="457200" lvl="1" indent="0">
              <a:buNone/>
            </a:pPr>
            <a:endParaRPr lang="en-US" sz="16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1143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51148"/>
            <a:ext cx="19050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107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3581"/>
            <a:ext cx="8229600" cy="88513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HMG Software Development Workflow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680" y="764704"/>
            <a:ext cx="4326560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08714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HMG Strengths and Challenges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0032" y="1556792"/>
            <a:ext cx="4042792" cy="4525963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sz="2000" dirty="0" smtClean="0"/>
              <a:t>Unaware to many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No professional developers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Only for windows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Incompatible with </a:t>
            </a:r>
            <a:r>
              <a:rPr lang="en-US" sz="2000" dirty="0" err="1" smtClean="0"/>
              <a:t>.Net</a:t>
            </a:r>
            <a:r>
              <a:rPr lang="en-US" sz="2000" dirty="0" smtClean="0"/>
              <a:t> features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Undocumented features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95536" y="1567333"/>
            <a:ext cx="4042792" cy="452596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/>
              <a:t>Simple</a:t>
            </a:r>
          </a:p>
          <a:p>
            <a:pPr marL="0" indent="0">
              <a:buNone/>
            </a:pPr>
            <a:r>
              <a:rPr lang="en-US" sz="2000" dirty="0" smtClean="0"/>
              <a:t> </a:t>
            </a:r>
          </a:p>
          <a:p>
            <a:r>
              <a:rPr lang="en-US" sz="2000" dirty="0" smtClean="0"/>
              <a:t>Free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For Windows (Used by many)</a:t>
            </a:r>
          </a:p>
          <a:p>
            <a:pPr marL="0" indent="0">
              <a:buNone/>
            </a:pPr>
            <a:endParaRPr lang="en-US" sz="2000" dirty="0"/>
          </a:p>
          <a:p>
            <a:r>
              <a:rPr lang="en-US" sz="2000" dirty="0" smtClean="0"/>
              <a:t>Speed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Power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err="1" smtClean="0"/>
              <a:t>Harbour</a:t>
            </a:r>
            <a:r>
              <a:rPr lang="en-US" sz="2000" dirty="0" smtClean="0"/>
              <a:t> plugin Libraries</a:t>
            </a:r>
          </a:p>
          <a:p>
            <a:pPr marL="0" indent="0">
              <a:buNone/>
            </a:pPr>
            <a:endParaRPr lang="en-US" sz="2000" dirty="0" smtClean="0"/>
          </a:p>
          <a:p>
            <a:r>
              <a:rPr lang="en-US" sz="2000" dirty="0" smtClean="0"/>
              <a:t>Helping Hands all over the world.</a:t>
            </a:r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1369532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en-US" sz="2000" dirty="0" smtClean="0"/>
              <a:t>A Sample program (Hello world!)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1264692"/>
            <a:ext cx="9144000" cy="230832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200" dirty="0"/>
              <a:t>#include &lt;hmg.ch&gt;</a:t>
            </a:r>
          </a:p>
          <a:p>
            <a:endParaRPr lang="en-US" sz="1200" dirty="0"/>
          </a:p>
          <a:p>
            <a:r>
              <a:rPr lang="en-US" sz="1200" dirty="0"/>
              <a:t>Function Main</a:t>
            </a:r>
          </a:p>
          <a:p>
            <a:r>
              <a:rPr lang="en-US" sz="1200" dirty="0"/>
              <a:t>   define window </a:t>
            </a:r>
            <a:r>
              <a:rPr lang="en-US" sz="1200" dirty="0" smtClean="0"/>
              <a:t>main1 </a:t>
            </a:r>
            <a:r>
              <a:rPr lang="en-US" sz="1200" dirty="0"/>
              <a:t>at 0, 0 width 400 height 130 title '</a:t>
            </a:r>
            <a:r>
              <a:rPr lang="ta-IN" sz="1200" dirty="0"/>
              <a:t>வணக்கம்' </a:t>
            </a:r>
            <a:r>
              <a:rPr lang="en-US" sz="1200" dirty="0"/>
              <a:t>main</a:t>
            </a:r>
          </a:p>
          <a:p>
            <a:r>
              <a:rPr lang="en-US" sz="1200" dirty="0" smtClean="0"/>
              <a:t>      </a:t>
            </a:r>
            <a:r>
              <a:rPr lang="en-US" sz="1200" dirty="0"/>
              <a:t>@ 10,  10 label   label1 width 150 value '</a:t>
            </a:r>
            <a:r>
              <a:rPr lang="ta-IN" sz="1200" dirty="0"/>
              <a:t>தங்கள் பெயரை உள்ளிடுக:'</a:t>
            </a:r>
          </a:p>
          <a:p>
            <a:r>
              <a:rPr lang="en-US" sz="1200" dirty="0" smtClean="0"/>
              <a:t>      @ </a:t>
            </a:r>
            <a:r>
              <a:rPr lang="en-US" sz="1200" dirty="0"/>
              <a:t>10,  </a:t>
            </a:r>
            <a:r>
              <a:rPr lang="en-US" sz="1200" dirty="0" smtClean="0"/>
              <a:t>160 textbox </a:t>
            </a:r>
            <a:r>
              <a:rPr lang="en-US" sz="1200" dirty="0"/>
              <a:t>text1  width 200 </a:t>
            </a:r>
          </a:p>
          <a:p>
            <a:r>
              <a:rPr lang="en-US" sz="1200" dirty="0"/>
              <a:t>      @ 50, 110 button  button1 caption '</a:t>
            </a:r>
            <a:r>
              <a:rPr lang="ta-IN" sz="1200" dirty="0"/>
              <a:t>அழுத்துக' </a:t>
            </a:r>
            <a:r>
              <a:rPr lang="en-US" sz="1200" dirty="0"/>
              <a:t>width 80 action </a:t>
            </a:r>
            <a:r>
              <a:rPr lang="en-US" sz="1200" dirty="0" err="1"/>
              <a:t>msginfo</a:t>
            </a:r>
            <a:r>
              <a:rPr lang="en-US" sz="1200" dirty="0"/>
              <a:t>( '</a:t>
            </a:r>
            <a:r>
              <a:rPr lang="ta-IN" sz="1200" dirty="0"/>
              <a:t>தங்கள் வருகைக்கு நன்றி ' + </a:t>
            </a:r>
            <a:r>
              <a:rPr lang="en-US" sz="1200" dirty="0"/>
              <a:t>main.text1.value )</a:t>
            </a:r>
          </a:p>
          <a:p>
            <a:r>
              <a:rPr lang="en-US" sz="1200" dirty="0"/>
              <a:t>      @ 50, 210 button  button2 caption '</a:t>
            </a:r>
            <a:r>
              <a:rPr lang="ta-IN" sz="1200" dirty="0"/>
              <a:t>வெளியேற' </a:t>
            </a:r>
            <a:r>
              <a:rPr lang="en-US" sz="1200" dirty="0"/>
              <a:t>width 80 action </a:t>
            </a:r>
            <a:r>
              <a:rPr lang="en-US" sz="1200" dirty="0" err="1"/>
              <a:t>main.release</a:t>
            </a:r>
            <a:endParaRPr lang="en-US" sz="1200" dirty="0"/>
          </a:p>
          <a:p>
            <a:r>
              <a:rPr lang="en-US" sz="1200" dirty="0"/>
              <a:t>   end window   </a:t>
            </a:r>
          </a:p>
          <a:p>
            <a:r>
              <a:rPr lang="en-US" sz="1200" dirty="0"/>
              <a:t>   </a:t>
            </a:r>
            <a:r>
              <a:rPr lang="en-US" sz="1200" dirty="0" smtClean="0"/>
              <a:t>main1.center</a:t>
            </a:r>
            <a:endParaRPr lang="en-US" sz="1200" dirty="0"/>
          </a:p>
          <a:p>
            <a:r>
              <a:rPr lang="en-US" sz="1200" dirty="0"/>
              <a:t>   </a:t>
            </a:r>
            <a:r>
              <a:rPr lang="en-US" sz="1200" dirty="0" smtClean="0"/>
              <a:t>main1.activate</a:t>
            </a:r>
            <a:endParaRPr lang="en-US" sz="1200" dirty="0"/>
          </a:p>
          <a:p>
            <a:r>
              <a:rPr lang="en-US" sz="1200" dirty="0"/>
              <a:t>Return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4" y="3717031"/>
            <a:ext cx="8570913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9827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en-US" sz="2000" dirty="0" smtClean="0"/>
              <a:t>HMG GUI Exhibition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76069"/>
            <a:ext cx="6229350" cy="4810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020272" y="836712"/>
            <a:ext cx="1612749" cy="55092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Label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Button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Textbox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/>
              <a:t>ComboBox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/>
              <a:t>ListBox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/>
              <a:t>Editbox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Tab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Grid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/>
              <a:t>RadioGroup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Checkbox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/>
              <a:t>Checkbutton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/>
              <a:t>DatePicker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Menu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/>
              <a:t>ContextMenu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Spinner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Slider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/>
              <a:t>ProgressBar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/>
              <a:t>ToolBar</a:t>
            </a:r>
            <a:endParaRPr lang="en-US" sz="1600" dirty="0" smtClean="0"/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Image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Player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smtClean="0"/>
              <a:t>IP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1600" dirty="0" err="1" smtClean="0"/>
              <a:t>StatusBar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314500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Software with Tamil Interface</a:t>
            </a:r>
            <a:endParaRPr lang="en-US" sz="2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HMG –an Introduction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8061" y="1052736"/>
            <a:ext cx="6914356" cy="5188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1687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4503</TotalTime>
  <Words>651</Words>
  <Application>Microsoft Office PowerPoint</Application>
  <PresentationFormat>On-screen Show (4:3)</PresentationFormat>
  <Paragraphs>246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HMG – an Introduction</vt:lpstr>
      <vt:lpstr>HMG – Harbour MiniGUI</vt:lpstr>
      <vt:lpstr>PowerPoint Presentation</vt:lpstr>
      <vt:lpstr>HMG</vt:lpstr>
      <vt:lpstr>HMG Software Development Workflow</vt:lpstr>
      <vt:lpstr>HMG Strengths and Challenges</vt:lpstr>
      <vt:lpstr>A Sample program (Hello world!)</vt:lpstr>
      <vt:lpstr>HMG GUI Exhibition</vt:lpstr>
      <vt:lpstr>Software with Tamil Interface</vt:lpstr>
      <vt:lpstr>PowerPoint Presentation</vt:lpstr>
      <vt:lpstr>Program coded in Tamil HMG</vt:lpstr>
      <vt:lpstr>PowerPoint Presentation</vt:lpstr>
      <vt:lpstr>PowerPoint Presentation</vt:lpstr>
      <vt:lpstr>HMG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HMG –ஒரு அறிமுகம்</dc:title>
  <dc:creator>GIRI</dc:creator>
  <cp:lastModifiedBy>GIRI</cp:lastModifiedBy>
  <cp:revision>75</cp:revision>
  <dcterms:created xsi:type="dcterms:W3CDTF">2016-09-08T13:12:52Z</dcterms:created>
  <dcterms:modified xsi:type="dcterms:W3CDTF">2016-09-12T04:15:03Z</dcterms:modified>
</cp:coreProperties>
</file>